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9" r:id="rId2"/>
    <p:sldId id="282" r:id="rId3"/>
    <p:sldId id="284" r:id="rId4"/>
    <p:sldId id="283" r:id="rId5"/>
    <p:sldId id="285" r:id="rId6"/>
    <p:sldId id="286" r:id="rId7"/>
    <p:sldId id="287" r:id="rId8"/>
    <p:sldId id="288"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0"/>
    <p:restoredTop sz="94648"/>
  </p:normalViewPr>
  <p:slideViewPr>
    <p:cSldViewPr>
      <p:cViewPr varScale="1">
        <p:scale>
          <a:sx n="136" d="100"/>
          <a:sy n="136" d="100"/>
        </p:scale>
        <p:origin x="132" y="23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11/9/2023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arketing-interactive.com/"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DB9F6E7-286E-162B-502E-77ACE9090039}"/>
              </a:ext>
            </a:extLst>
          </p:cNvPr>
          <p:cNvSpPr txBox="1"/>
          <p:nvPr/>
        </p:nvSpPr>
        <p:spPr>
          <a:xfrm>
            <a:off x="2570350" y="42759"/>
            <a:ext cx="4003297" cy="400110"/>
          </a:xfrm>
          <a:prstGeom prst="rect">
            <a:avLst/>
          </a:prstGeom>
          <a:noFill/>
        </p:spPr>
        <p:txBody>
          <a:bodyPr wrap="square" rtlCol="0">
            <a:spAutoFit/>
          </a:bodyPr>
          <a:lstStyle/>
          <a:p>
            <a:pPr algn="ctr"/>
            <a:r>
              <a:rPr lang="en-US" sz="2000" b="1" dirty="0">
                <a:solidFill>
                  <a:schemeClr val="bg1"/>
                </a:solidFill>
                <a:latin typeface="Helvetica CE 55 Roman" panose="02000503040000020004" pitchFamily="2" charset="0"/>
                <a:ea typeface="Helvetica Neue" panose="02000503000000020004" pitchFamily="2" charset="0"/>
                <a:cs typeface="Helvetica Neue" panose="02000503000000020004" pitchFamily="2" charset="0"/>
              </a:rPr>
              <a:t>Award Entry Form </a:t>
            </a:r>
          </a:p>
        </p:txBody>
      </p:sp>
      <p:sp>
        <p:nvSpPr>
          <p:cNvPr id="6" name="Rectangle 5">
            <a:extLst>
              <a:ext uri="{FF2B5EF4-FFF2-40B4-BE49-F238E27FC236}">
                <a16:creationId xmlns:a16="http://schemas.microsoft.com/office/drawing/2014/main" id="{EFAD8315-197B-00E0-ADDC-39C40ED3FD24}"/>
              </a:ext>
            </a:extLst>
          </p:cNvPr>
          <p:cNvSpPr>
            <a:spLocks noChangeArrowheads="1"/>
          </p:cNvSpPr>
          <p:nvPr/>
        </p:nvSpPr>
        <p:spPr bwMode="auto">
          <a:xfrm>
            <a:off x="17462" y="4681835"/>
            <a:ext cx="9109075" cy="461665"/>
          </a:xfrm>
          <a:prstGeom prst="rect">
            <a:avLst/>
          </a:prstGeom>
          <a:noFill/>
          <a:ln w="9525">
            <a:noFill/>
            <a:miter lim="800000"/>
            <a:headEnd/>
            <a:tailEnd/>
          </a:ln>
        </p:spPr>
        <p:txBody>
          <a:bodyPr wrap="square">
            <a:spAutoFit/>
          </a:bodyPr>
          <a:lstStyle/>
          <a:p>
            <a:pPr algn="ctr"/>
            <a:r>
              <a:rPr lang="en-US" altLang="zh-TW" sz="600" dirty="0" err="1">
                <a:solidFill>
                  <a:schemeClr val="bg1"/>
                </a:solidFill>
                <a:latin typeface="Helvetica Neue CE 55 Roman" pitchFamily="82" charset="0"/>
                <a:cs typeface="Arial" panose="020B0604020202020204" pitchFamily="34" charset="0"/>
              </a:rPr>
              <a:t>MARkies</a:t>
            </a:r>
            <a:r>
              <a:rPr lang="en-US" altLang="zh-TW" sz="600" dirty="0">
                <a:solidFill>
                  <a:schemeClr val="bg1"/>
                </a:solidFill>
                <a:latin typeface="Helvetica Neue CE 55 Roman" pitchFamily="82" charset="0"/>
                <a:cs typeface="Arial" panose="020B0604020202020204" pitchFamily="34" charset="0"/>
              </a:rPr>
              <a:t> 2023 is produced by MARKETING-INTERACTIVE, a publication of Lighthouse Independent Media</a:t>
            </a:r>
            <a:br>
              <a:rPr lang="en-US" altLang="zh-TW" sz="600" dirty="0">
                <a:solidFill>
                  <a:schemeClr val="bg1"/>
                </a:solidFill>
                <a:latin typeface="Helvetica Neue CE 55 Roman" pitchFamily="82" charset="0"/>
                <a:cs typeface="Arial" panose="020B0604020202020204" pitchFamily="34" charset="0"/>
              </a:rPr>
            </a:br>
            <a:r>
              <a:rPr lang="en-US" altLang="zh-TW" sz="600" dirty="0">
                <a:solidFill>
                  <a:schemeClr val="bg1"/>
                </a:solidFill>
                <a:latin typeface="Helvetica Neue CE 55 Roman" pitchFamily="82" charset="0"/>
                <a:cs typeface="Arial" panose="020B0604020202020204" pitchFamily="34" charset="0"/>
              </a:rPr>
              <a:t> </a:t>
            </a:r>
            <a:r>
              <a:rPr lang="en-US" sz="600" dirty="0">
                <a:solidFill>
                  <a:schemeClr val="bg1"/>
                </a:solidFill>
                <a:latin typeface="Helvetica Neue CE 55 Roman" pitchFamily="82" charset="0"/>
                <a:cs typeface="Arial" panose="020B0604020202020204" pitchFamily="34" charset="0"/>
              </a:rPr>
              <a:t>100C </a:t>
            </a:r>
            <a:r>
              <a:rPr lang="en-US" sz="600" dirty="0" err="1">
                <a:solidFill>
                  <a:schemeClr val="bg1"/>
                </a:solidFill>
                <a:latin typeface="Helvetica Neue CE 55 Roman" pitchFamily="82" charset="0"/>
                <a:cs typeface="Arial" panose="020B0604020202020204" pitchFamily="34" charset="0"/>
              </a:rPr>
              <a:t>Pasir</a:t>
            </a:r>
            <a:r>
              <a:rPr lang="en-US" sz="600" dirty="0">
                <a:solidFill>
                  <a:schemeClr val="bg1"/>
                </a:solidFill>
                <a:latin typeface="Helvetica Neue CE 55 Roman" pitchFamily="82" charset="0"/>
                <a:cs typeface="Arial" panose="020B0604020202020204" pitchFamily="34" charset="0"/>
              </a:rPr>
              <a:t> Panjang Road  #05-01,  See Hoy Chan Hub, Singapore 118519</a:t>
            </a:r>
          </a:p>
          <a:p>
            <a:pPr algn="ctr"/>
            <a:r>
              <a:rPr lang="en-US" sz="600" dirty="0">
                <a:solidFill>
                  <a:schemeClr val="bg1"/>
                </a:solidFill>
                <a:latin typeface="Helvetica Neue CE 55 Roman" pitchFamily="82" charset="0"/>
                <a:cs typeface="Arial" panose="020B0604020202020204" pitchFamily="34" charset="0"/>
              </a:rPr>
              <a:t>T [65] 6423 0329   |   F [65] 6423 0117  </a:t>
            </a:r>
          </a:p>
          <a:p>
            <a:pPr algn="ctr"/>
            <a:r>
              <a:rPr lang="en-GB" sz="600" dirty="0">
                <a:latin typeface="Helvetica Neue CE 55 Roman" pitchFamily="82" charset="0"/>
                <a:cs typeface="Arial" panose="020B0604020202020204" pitchFamily="34" charset="0"/>
                <a:hlinkClick r:id="rId3"/>
              </a:rPr>
              <a:t>https://www.marketing-interactive.com/</a:t>
            </a:r>
            <a:r>
              <a:rPr lang="en-GB" sz="600" dirty="0">
                <a:latin typeface="Helvetica Neue CE 55 Roman" pitchFamily="82" charset="0"/>
                <a:cs typeface="Arial" panose="020B0604020202020204" pitchFamily="34" charset="0"/>
              </a:rPr>
              <a:t> </a:t>
            </a:r>
            <a:endParaRPr lang="zh-TW" altLang="en-US" sz="600" dirty="0">
              <a:latin typeface="Helvetica Neue CE 55 Roman" pitchFamily="82"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907993F-751F-87DB-8861-A59BC774C2EB}"/>
              </a:ext>
            </a:extLst>
          </p:cNvPr>
          <p:cNvSpPr/>
          <p:nvPr/>
        </p:nvSpPr>
        <p:spPr>
          <a:xfrm>
            <a:off x="4876192" y="4015946"/>
            <a:ext cx="304800" cy="1879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736D0104-96D7-DA73-92A7-D52A53005C3F}"/>
              </a:ext>
            </a:extLst>
          </p:cNvPr>
          <p:cNvSpPr txBox="1">
            <a:spLocks/>
          </p:cNvSpPr>
          <p:nvPr/>
        </p:nvSpPr>
        <p:spPr>
          <a:xfrm>
            <a:off x="6444208" y="305966"/>
            <a:ext cx="2699792"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SG" sz="2400" b="1" dirty="0">
                <a:solidFill>
                  <a:schemeClr val="bg1"/>
                </a:solidFill>
                <a:latin typeface="Helvetica Neue CE 55 Roman" pitchFamily="82" charset="0"/>
                <a:cs typeface="Arial" pitchFamily="34" charset="0"/>
              </a:rPr>
              <a:t>ENTRY DETAILS</a:t>
            </a:r>
          </a:p>
        </p:txBody>
      </p:sp>
      <p:graphicFrame>
        <p:nvGraphicFramePr>
          <p:cNvPr id="9" name="Table 8">
            <a:extLst>
              <a:ext uri="{FF2B5EF4-FFF2-40B4-BE49-F238E27FC236}">
                <a16:creationId xmlns:a16="http://schemas.microsoft.com/office/drawing/2014/main" id="{17E70953-20A2-229F-93C3-5D9654AB12F1}"/>
              </a:ext>
            </a:extLst>
          </p:cNvPr>
          <p:cNvGraphicFramePr>
            <a:graphicFrameLocks noGrp="1"/>
          </p:cNvGraphicFramePr>
          <p:nvPr>
            <p:extLst>
              <p:ext uri="{D42A27DB-BD31-4B8C-83A1-F6EECF244321}">
                <p14:modId xmlns:p14="http://schemas.microsoft.com/office/powerpoint/2010/main" val="2136335305"/>
              </p:ext>
            </p:extLst>
          </p:nvPr>
        </p:nvGraphicFramePr>
        <p:xfrm>
          <a:off x="179512" y="1275606"/>
          <a:ext cx="4392488" cy="1987608"/>
        </p:xfrm>
        <a:graphic>
          <a:graphicData uri="http://schemas.openxmlformats.org/drawingml/2006/table">
            <a:tbl>
              <a:tblPr firstRow="1" firstCol="1" lastRow="1" lastCol="1" bandRow="1" bandCol="1">
                <a:tableStyleId>{5C22544A-7EE6-4342-B048-85BDC9FD1C3A}</a:tableStyleId>
              </a:tblPr>
              <a:tblGrid>
                <a:gridCol w="1944216">
                  <a:extLst>
                    <a:ext uri="{9D8B030D-6E8A-4147-A177-3AD203B41FA5}">
                      <a16:colId xmlns:a16="http://schemas.microsoft.com/office/drawing/2014/main" val="20000"/>
                    </a:ext>
                  </a:extLst>
                </a:gridCol>
                <a:gridCol w="2448272">
                  <a:extLst>
                    <a:ext uri="{9D8B030D-6E8A-4147-A177-3AD203B41FA5}">
                      <a16:colId xmlns:a16="http://schemas.microsoft.com/office/drawing/2014/main" val="20001"/>
                    </a:ext>
                  </a:extLst>
                </a:gridCol>
              </a:tblGrid>
              <a:tr h="288032">
                <a:tc>
                  <a:txBody>
                    <a:bodyPr/>
                    <a:lstStyle/>
                    <a:p>
                      <a:pPr marL="0" marR="160020" algn="l">
                        <a:lnSpc>
                          <a:spcPct val="115000"/>
                        </a:lnSpc>
                        <a:spcBef>
                          <a:spcPts val="0"/>
                        </a:spcBef>
                        <a:spcAft>
                          <a:spcPts val="0"/>
                        </a:spcAft>
                      </a:pPr>
                      <a:r>
                        <a:rPr lang="en-US" sz="700" dirty="0">
                          <a:solidFill>
                            <a:schemeClr val="tx1"/>
                          </a:solidFill>
                          <a:effectLst/>
                          <a:latin typeface="Helvetica Neue CE 55 Roman" pitchFamily="82" charset="0"/>
                        </a:rPr>
                        <a:t>Category</a:t>
                      </a:r>
                      <a:endParaRPr lang="en-US" sz="700" dirty="0">
                        <a:solidFill>
                          <a:schemeClr val="tx1"/>
                        </a:solidFill>
                        <a:effectLst/>
                        <a:latin typeface="Helvetica Neue CE 55 Roman"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1945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700" dirty="0">
                          <a:solidFill>
                            <a:schemeClr val="tx1"/>
                          </a:solidFill>
                          <a:effectLst/>
                          <a:latin typeface="Helvetica Neue CE 55 Roman" pitchFamily="82" charset="0"/>
                        </a:rPr>
                        <a:t>Name of Agency</a:t>
                      </a:r>
                      <a:r>
                        <a:rPr lang="en-US" sz="700" baseline="0" dirty="0">
                          <a:solidFill>
                            <a:schemeClr val="tx1"/>
                          </a:solidFill>
                          <a:effectLst/>
                          <a:latin typeface="Helvetica Neue CE 55 Roman" pitchFamily="82" charset="0"/>
                        </a:rPr>
                        <a:t> </a:t>
                      </a:r>
                      <a:r>
                        <a:rPr lang="en-US" sz="600" dirty="0">
                          <a:solidFill>
                            <a:schemeClr val="tx1"/>
                          </a:solidFill>
                          <a:effectLst/>
                          <a:latin typeface="Helvetica Neue CE 55 Roman" pitchFamily="82" charset="0"/>
                        </a:rPr>
                        <a:t>(</a:t>
                      </a:r>
                      <a:r>
                        <a:rPr lang="en-US" sz="600" dirty="0">
                          <a:solidFill>
                            <a:schemeClr val="tx1"/>
                          </a:solidFill>
                          <a:latin typeface="Helvetica Neue CE 55 Roman" pitchFamily="82" charset="0"/>
                        </a:rPr>
                        <a:t>in collaboration/partnership with other agencies, please indicate the lead agency, ex. Agency A (lead agency) + Agency B)</a:t>
                      </a:r>
                      <a:endParaRPr lang="en-US" sz="700" dirty="0">
                        <a:solidFill>
                          <a:schemeClr val="tx1"/>
                        </a:solidFill>
                        <a:latin typeface="Helvetica Neue CE 55 Roman" pitchFamily="8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p>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98300">
                <a:tc>
                  <a:txBody>
                    <a:bodyPr/>
                    <a:lstStyle/>
                    <a:p>
                      <a:pPr marL="0" marR="0" algn="l">
                        <a:lnSpc>
                          <a:spcPct val="115000"/>
                        </a:lnSpc>
                        <a:spcBef>
                          <a:spcPts val="0"/>
                        </a:spcBef>
                        <a:spcAft>
                          <a:spcPts val="0"/>
                        </a:spcAft>
                      </a:pPr>
                      <a:r>
                        <a:rPr lang="en-US" sz="700" dirty="0">
                          <a:solidFill>
                            <a:schemeClr val="tx1"/>
                          </a:solidFill>
                          <a:effectLst/>
                          <a:latin typeface="Helvetica Neue CE 55 Roman" pitchFamily="82" charset="0"/>
                        </a:rPr>
                        <a:t>Name of Campaign/ </a:t>
                      </a:r>
                      <a:r>
                        <a:rPr lang="en-US" sz="700" dirty="0" err="1">
                          <a:solidFill>
                            <a:schemeClr val="tx1"/>
                          </a:solidFill>
                          <a:effectLst/>
                          <a:latin typeface="Helvetica Neue CE 55 Roman" pitchFamily="82" charset="0"/>
                        </a:rPr>
                        <a:t>Inititative</a:t>
                      </a:r>
                      <a:r>
                        <a:rPr lang="en-US" sz="700" dirty="0">
                          <a:solidFill>
                            <a:schemeClr val="tx1"/>
                          </a:solidFill>
                          <a:effectLst/>
                          <a:latin typeface="Helvetica Neue CE 55 Roman" pitchFamily="82" charset="0"/>
                        </a:rPr>
                        <a:t>/ </a:t>
                      </a:r>
                      <a:r>
                        <a:rPr lang="en-US" sz="700" dirty="0" err="1">
                          <a:solidFill>
                            <a:schemeClr val="tx1"/>
                          </a:solidFill>
                          <a:effectLst/>
                          <a:latin typeface="Helvetica Neue CE 55 Roman" pitchFamily="82" charset="0"/>
                        </a:rPr>
                        <a:t>Programme</a:t>
                      </a:r>
                      <a:endParaRPr lang="en-US" sz="700" dirty="0">
                        <a:solidFill>
                          <a:schemeClr val="tx1"/>
                        </a:solidFill>
                        <a:effectLst/>
                        <a:latin typeface="Helvetica Neue CE 55 Roman"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40">
                <a:tc>
                  <a:txBody>
                    <a:bodyPr/>
                    <a:lstStyle/>
                    <a:p>
                      <a:pPr marL="0" marR="0" algn="l">
                        <a:lnSpc>
                          <a:spcPct val="115000"/>
                        </a:lnSpc>
                        <a:spcBef>
                          <a:spcPts val="0"/>
                        </a:spcBef>
                        <a:spcAft>
                          <a:spcPts val="0"/>
                        </a:spcAft>
                      </a:pPr>
                      <a:r>
                        <a:rPr lang="en-US" sz="700" dirty="0">
                          <a:solidFill>
                            <a:schemeClr val="tx1"/>
                          </a:solidFill>
                          <a:effectLst/>
                          <a:latin typeface="Helvetica Neue CE 55 Roman" pitchFamily="82" charset="0"/>
                        </a:rPr>
                        <a:t>Name of Client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1780">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700" dirty="0">
                          <a:solidFill>
                            <a:schemeClr val="tx1"/>
                          </a:solidFill>
                          <a:effectLst/>
                          <a:latin typeface="Helvetica Neue CE 55 Roman" pitchFamily="82" charset="0"/>
                        </a:rPr>
                        <a:t>Name of Brand (if applicable) </a:t>
                      </a:r>
                      <a:endParaRPr lang="en-US" sz="700" dirty="0">
                        <a:solidFill>
                          <a:schemeClr val="tx1"/>
                        </a:solidFill>
                        <a:latin typeface="Helvetica Neue CE 55 Roman" pitchFamily="8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10" name="Rectangle 9">
            <a:extLst>
              <a:ext uri="{FF2B5EF4-FFF2-40B4-BE49-F238E27FC236}">
                <a16:creationId xmlns:a16="http://schemas.microsoft.com/office/drawing/2014/main" id="{1215B6FF-CF67-716B-A0A8-277398176CFF}"/>
              </a:ext>
            </a:extLst>
          </p:cNvPr>
          <p:cNvSpPr/>
          <p:nvPr/>
        </p:nvSpPr>
        <p:spPr>
          <a:xfrm>
            <a:off x="4716016" y="1203598"/>
            <a:ext cx="4248472" cy="1708160"/>
          </a:xfrm>
          <a:prstGeom prst="rect">
            <a:avLst/>
          </a:prstGeom>
        </p:spPr>
        <p:txBody>
          <a:bodyPr wrap="square">
            <a:spAutoFit/>
          </a:bodyPr>
          <a:lstStyle/>
          <a:p>
            <a:r>
              <a:rPr lang="en-US" sz="750" b="1" u="sng" dirty="0">
                <a:latin typeface="Helvetica Neue CE 55 Roman" pitchFamily="82" charset="0"/>
                <a:cs typeface="Arial" panose="020B0604020202020204" pitchFamily="34" charset="0"/>
              </a:rPr>
              <a:t>Guidelines</a:t>
            </a:r>
            <a:br>
              <a:rPr lang="en-US" sz="750" b="1" u="sng" dirty="0">
                <a:latin typeface="Helvetica Neue CE 55 Roman" pitchFamily="82" charset="0"/>
                <a:cs typeface="Arial" panose="020B0604020202020204" pitchFamily="34" charset="0"/>
              </a:rPr>
            </a:br>
            <a:r>
              <a:rPr lang="en-US" sz="750" dirty="0">
                <a:latin typeface="Helvetica Neue CE 55 Roman" pitchFamily="82" charset="0"/>
                <a:cs typeface="Arial" panose="020B0604020202020204" pitchFamily="34" charset="0"/>
              </a:rPr>
              <a:t>Please refer to the </a:t>
            </a:r>
            <a:r>
              <a:rPr lang="en-US" sz="750" b="1" dirty="0">
                <a:latin typeface="Helvetica Neue CE 55 Roman" pitchFamily="82" charset="0"/>
                <a:cs typeface="Arial" panose="020B0604020202020204" pitchFamily="34" charset="0"/>
              </a:rPr>
              <a:t>MARKies Awards Australia 2023 </a:t>
            </a:r>
            <a:r>
              <a:rPr lang="en-US" sz="750" dirty="0">
                <a:latin typeface="Helvetica Neue CE 55 Roman" pitchFamily="82" charset="0"/>
                <a:cs typeface="Arial" panose="020B0604020202020204" pitchFamily="34" charset="0"/>
              </a:rPr>
              <a:t>Entry Guidelines for specific information, category descriptions and entry criteria details.</a:t>
            </a:r>
          </a:p>
          <a:p>
            <a:endParaRPr lang="en-US" sz="750" dirty="0">
              <a:latin typeface="Helvetica Neue CE 55 Roman" pitchFamily="82" charset="0"/>
              <a:cs typeface="Arial" panose="020B0604020202020204" pitchFamily="34" charset="0"/>
            </a:endParaRPr>
          </a:p>
          <a:p>
            <a:r>
              <a:rPr lang="en-US" sz="750" b="1" u="sng" dirty="0">
                <a:latin typeface="Helvetica Neue CE 55 Roman" pitchFamily="82" charset="0"/>
                <a:cs typeface="Arial" panose="020B0604020202020204" pitchFamily="34" charset="0"/>
              </a:rPr>
              <a:t>Images &amp; Supporting Documents</a:t>
            </a:r>
            <a:br>
              <a:rPr lang="en-US" sz="750" b="1" u="sng" dirty="0">
                <a:latin typeface="Helvetica Neue CE 55 Roman" pitchFamily="82" charset="0"/>
                <a:cs typeface="Arial" panose="020B0604020202020204" pitchFamily="34" charset="0"/>
              </a:rPr>
            </a:br>
            <a:r>
              <a:rPr lang="en-US" sz="750" dirty="0">
                <a:latin typeface="Helvetica Neue CE 55 Roman" pitchFamily="82"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r>
              <a:rPr lang="en-US" sz="750" b="1" dirty="0">
                <a:latin typeface="Helvetica Neue CE 55 Roman" pitchFamily="82" charset="0"/>
                <a:cs typeface="Arial" panose="020B0604020202020204" pitchFamily="34" charset="0"/>
              </a:rPr>
              <a:t>In your online submission, you must include a high resolution (</a:t>
            </a:r>
            <a:r>
              <a:rPr lang="en-US" sz="750" i="1" dirty="0">
                <a:latin typeface="Helvetica Neue CE 55 Roman" pitchFamily="82" charset="0"/>
                <a:cs typeface="Arial" panose="020B0604020202020204" pitchFamily="34" charset="0"/>
              </a:rPr>
              <a:t>approx. 500kb and above</a:t>
            </a:r>
            <a:r>
              <a:rPr lang="en-US" sz="750" b="1" dirty="0">
                <a:latin typeface="Helvetica Neue CE 55 Roman" pitchFamily="82" charset="0"/>
                <a:cs typeface="Arial" panose="020B0604020202020204" pitchFamily="34" charset="0"/>
              </a:rPr>
              <a:t>) agency logo </a:t>
            </a:r>
            <a:r>
              <a:rPr lang="en-US" sz="750" b="1" i="1" dirty="0">
                <a:latin typeface="Helvetica Neue CE 55 Roman" pitchFamily="82" charset="0"/>
                <a:cs typeface="Arial" panose="020B0604020202020204" pitchFamily="34" charset="0"/>
              </a:rPr>
              <a:t>(</a:t>
            </a:r>
            <a:r>
              <a:rPr lang="en-US" sz="750" i="1" dirty="0">
                <a:latin typeface="Helvetica Neue CE 55 Roman" pitchFamily="82" charset="0"/>
                <a:cs typeface="Arial" panose="020B0604020202020204" pitchFamily="34" charset="0"/>
              </a:rPr>
              <a:t>Only </a:t>
            </a:r>
            <a:r>
              <a:rPr lang="en-US" sz="750" i="1" u="sng" dirty="0">
                <a:latin typeface="Helvetica Neue CE 55 Roman" pitchFamily="82" charset="0"/>
                <a:cs typeface="Arial" panose="020B0604020202020204" pitchFamily="34" charset="0"/>
              </a:rPr>
              <a:t>lead agency logo </a:t>
            </a:r>
            <a:r>
              <a:rPr lang="en-US" sz="750" i="1" dirty="0">
                <a:latin typeface="Helvetica Neue CE 55 Roman" pitchFamily="82" charset="0"/>
                <a:cs typeface="Arial" panose="020B0604020202020204" pitchFamily="34" charset="0"/>
              </a:rPr>
              <a:t>will be used) </a:t>
            </a:r>
            <a:r>
              <a:rPr lang="en-US" sz="750" b="1" dirty="0">
                <a:latin typeface="Helvetica Neue CE 55 Roman" pitchFamily="82" charset="0"/>
                <a:cs typeface="Arial" panose="020B0604020202020204" pitchFamily="34" charset="0"/>
              </a:rPr>
              <a:t>and campaign / </a:t>
            </a:r>
            <a:r>
              <a:rPr lang="en-US" sz="750" b="1" dirty="0" err="1">
                <a:latin typeface="Helvetica Neue CE 55 Roman" pitchFamily="82" charset="0"/>
                <a:cs typeface="Arial" panose="020B0604020202020204" pitchFamily="34" charset="0"/>
              </a:rPr>
              <a:t>programme</a:t>
            </a:r>
            <a:r>
              <a:rPr lang="en-US" sz="750" b="1" dirty="0">
                <a:latin typeface="Helvetica Neue CE 55 Roman" pitchFamily="82" charset="0"/>
                <a:cs typeface="Arial" panose="020B0604020202020204" pitchFamily="34" charset="0"/>
              </a:rPr>
              <a:t> image that can be used on all marketing material.</a:t>
            </a:r>
          </a:p>
          <a:p>
            <a:endParaRPr lang="en-US" sz="750" dirty="0">
              <a:latin typeface="Helvetica Neue CE 55 Roman" pitchFamily="82" charset="0"/>
              <a:cs typeface="Arial" panose="020B0604020202020204" pitchFamily="34" charset="0"/>
            </a:endParaRPr>
          </a:p>
          <a:p>
            <a:r>
              <a:rPr lang="en-US" sz="750" b="1" u="sng" dirty="0">
                <a:latin typeface="Helvetica Neue CE 55 Roman" pitchFamily="82" charset="0"/>
                <a:cs typeface="Arial" panose="020B0604020202020204" pitchFamily="34" charset="0"/>
              </a:rPr>
              <a:t>Videos</a:t>
            </a:r>
            <a:br>
              <a:rPr lang="en-US" sz="750" b="1" u="sng" dirty="0">
                <a:latin typeface="Helvetica Neue CE 55 Roman" pitchFamily="82" charset="0"/>
                <a:cs typeface="Arial" panose="020B0604020202020204" pitchFamily="34" charset="0"/>
              </a:rPr>
            </a:br>
            <a:r>
              <a:rPr lang="en-US" sz="750" dirty="0">
                <a:latin typeface="Helvetica Neue CE 55 Roman" pitchFamily="82" charset="0"/>
                <a:cs typeface="Arial" panose="020B0604020202020204" pitchFamily="34" charset="0"/>
              </a:rPr>
              <a:t>If you are providing a link, please copy and paste it here: </a:t>
            </a:r>
          </a:p>
        </p:txBody>
      </p:sp>
      <p:sp>
        <p:nvSpPr>
          <p:cNvPr id="11" name="Rectangle 10">
            <a:extLst>
              <a:ext uri="{FF2B5EF4-FFF2-40B4-BE49-F238E27FC236}">
                <a16:creationId xmlns:a16="http://schemas.microsoft.com/office/drawing/2014/main" id="{CAFC06EC-FB6F-DAD3-6022-BBD4DE05F3C7}"/>
              </a:ext>
            </a:extLst>
          </p:cNvPr>
          <p:cNvSpPr>
            <a:spLocks noChangeArrowheads="1"/>
          </p:cNvSpPr>
          <p:nvPr/>
        </p:nvSpPr>
        <p:spPr bwMode="auto">
          <a:xfrm>
            <a:off x="323528" y="3999487"/>
            <a:ext cx="7869099" cy="656590"/>
          </a:xfrm>
          <a:prstGeom prst="rect">
            <a:avLst/>
          </a:prstGeom>
          <a:solidFill>
            <a:schemeClr val="bg1"/>
          </a:solidFill>
          <a:ln w="9525">
            <a:noFill/>
            <a:miter lim="800000"/>
            <a:headEnd/>
            <a:tailEnd/>
          </a:ln>
        </p:spPr>
        <p:txBody>
          <a:bodyPr wrap="square">
            <a:spAutoFit/>
          </a:bodyPr>
          <a:lstStyle/>
          <a:p>
            <a:pPr>
              <a:lnSpc>
                <a:spcPts val="1100"/>
              </a:lnSpc>
            </a:pPr>
            <a:r>
              <a:rPr lang="en-US" altLang="zh-TW" sz="700" dirty="0">
                <a:latin typeface="Helvetica Neue CE 55 Roman" pitchFamily="82" charset="0"/>
                <a:cs typeface="Arial" panose="020B0604020202020204" pitchFamily="34" charset="0"/>
              </a:rPr>
              <a:t>NOTE: </a:t>
            </a:r>
            <a:br>
              <a:rPr lang="en-US" altLang="zh-TW" sz="700" dirty="0">
                <a:latin typeface="Helvetica Neue CE 55 Roman" pitchFamily="82" charset="0"/>
                <a:cs typeface="Arial" panose="020B0604020202020204" pitchFamily="34" charset="0"/>
              </a:rPr>
            </a:br>
            <a:r>
              <a:rPr lang="en-US" altLang="zh-TW" sz="700" dirty="0">
                <a:latin typeface="Helvetica Neue CE 55 Roman" pitchFamily="82" charset="0"/>
                <a:cs typeface="Arial" panose="020B0604020202020204" pitchFamily="34" charset="0"/>
              </a:rPr>
              <a:t>Any specific information or content intended for judging purposes only must be clearly indicated in </a:t>
            </a:r>
            <a:r>
              <a:rPr lang="en-US" altLang="zh-TW" sz="700" dirty="0">
                <a:solidFill>
                  <a:srgbClr val="FF0000"/>
                </a:solidFill>
                <a:latin typeface="Helvetica Neue CE 55 Roman" pitchFamily="82" charset="0"/>
                <a:cs typeface="Arial" panose="020B0604020202020204" pitchFamily="34" charset="0"/>
              </a:rPr>
              <a:t>Red</a:t>
            </a:r>
            <a:r>
              <a:rPr lang="en-US" altLang="zh-TW" sz="700" dirty="0">
                <a:latin typeface="Helvetica Neue CE 55 Roman" pitchFamily="82" charset="0"/>
                <a:cs typeface="Arial" panose="020B0604020202020204" pitchFamily="34" charset="0"/>
              </a:rPr>
              <a:t>, or</a:t>
            </a:r>
            <a:r>
              <a:rPr lang="en-US" altLang="zh-TW" sz="700" dirty="0">
                <a:solidFill>
                  <a:schemeClr val="bg1"/>
                </a:solidFill>
                <a:latin typeface="Helvetica Neue CE 55 Roman" pitchFamily="82" charset="0"/>
                <a:cs typeface="Arial" panose="020B0604020202020204" pitchFamily="34" charset="0"/>
              </a:rPr>
              <a:t> </a:t>
            </a:r>
            <a:r>
              <a:rPr lang="en-US" altLang="zh-TW" sz="700" dirty="0">
                <a:solidFill>
                  <a:schemeClr val="bg1"/>
                </a:solidFill>
                <a:highlight>
                  <a:srgbClr val="FF0000"/>
                </a:highlight>
                <a:latin typeface="Helvetica Neue CE 55 Roman" pitchFamily="82" charset="0"/>
                <a:cs typeface="Arial" panose="020B0604020202020204" pitchFamily="34" charset="0"/>
              </a:rPr>
              <a:t>highlighted in Red</a:t>
            </a:r>
            <a:r>
              <a:rPr lang="en-US" altLang="zh-TW" sz="700" dirty="0">
                <a:highlight>
                  <a:srgbClr val="FF0000"/>
                </a:highlight>
                <a:latin typeface="Helvetica Neue CE 55 Roman" pitchFamily="82" charset="0"/>
                <a:cs typeface="Arial" panose="020B0604020202020204" pitchFamily="34" charset="0"/>
              </a:rPr>
              <a:t>. </a:t>
            </a:r>
            <a:br>
              <a:rPr lang="en-US" altLang="zh-TW" sz="700" dirty="0">
                <a:latin typeface="Helvetica Neue CE 55 Roman" pitchFamily="82" charset="0"/>
                <a:cs typeface="Arial" panose="020B0604020202020204" pitchFamily="34" charset="0"/>
              </a:rPr>
            </a:br>
            <a:r>
              <a:rPr lang="en-US" altLang="zh-TW" sz="700" dirty="0">
                <a:latin typeface="Helvetica Neue CE 55 Roman" pitchFamily="82" charset="0"/>
                <a:cs typeface="Arial" panose="020B0604020202020204" pitchFamily="34" charset="0"/>
              </a:rPr>
              <a:t>Marks may be deducted if  the entry submission exceeds the maximum word count. </a:t>
            </a:r>
          </a:p>
          <a:p>
            <a:pPr>
              <a:lnSpc>
                <a:spcPts val="1100"/>
              </a:lnSpc>
            </a:pPr>
            <a:r>
              <a:rPr lang="en-AU" sz="700" dirty="0">
                <a:latin typeface="Helvetica Neue CE 55 Roman" pitchFamily="82" charset="0"/>
                <a:cs typeface="Arial" panose="020B0604020202020204" pitchFamily="34" charset="0"/>
              </a:rPr>
              <a:t>*Please take note that we will omit Inc, Corporation, </a:t>
            </a:r>
            <a:r>
              <a:rPr lang="en-AU" sz="700" dirty="0" err="1">
                <a:latin typeface="Helvetica Neue CE 55 Roman" pitchFamily="82" charset="0"/>
                <a:cs typeface="Arial" panose="020B0604020202020204" pitchFamily="34" charset="0"/>
              </a:rPr>
              <a:t>Pte.</a:t>
            </a:r>
            <a:r>
              <a:rPr lang="en-AU" sz="700" dirty="0">
                <a:latin typeface="Helvetica Neue CE 55 Roman" pitchFamily="82" charset="0"/>
                <a:cs typeface="Arial" panose="020B0604020202020204" pitchFamily="34" charset="0"/>
              </a:rPr>
              <a:t> Ltd, PT, </a:t>
            </a:r>
            <a:r>
              <a:rPr lang="en-AU" sz="700" dirty="0" err="1">
                <a:latin typeface="Helvetica Neue CE 55 Roman" pitchFamily="82" charset="0"/>
                <a:cs typeface="Arial" panose="020B0604020202020204" pitchFamily="34" charset="0"/>
              </a:rPr>
              <a:t>Berhad</a:t>
            </a:r>
            <a:r>
              <a:rPr lang="en-AU" sz="700" dirty="0">
                <a:latin typeface="Helvetica Neue CE 55 Roman" pitchFamily="82" charset="0"/>
                <a:cs typeface="Arial" panose="020B0604020202020204" pitchFamily="34" charset="0"/>
              </a:rPr>
              <a:t>, </a:t>
            </a:r>
            <a:r>
              <a:rPr lang="en-AU" sz="700" dirty="0" err="1">
                <a:latin typeface="Helvetica Neue CE 55 Roman" pitchFamily="82" charset="0"/>
                <a:cs typeface="Arial" panose="020B0604020202020204" pitchFamily="34" charset="0"/>
              </a:rPr>
              <a:t>Sdn</a:t>
            </a:r>
            <a:r>
              <a:rPr lang="en-AU" sz="700" dirty="0">
                <a:latin typeface="Helvetica Neue CE 55 Roman" pitchFamily="82" charset="0"/>
                <a:cs typeface="Arial" panose="020B0604020202020204" pitchFamily="34" charset="0"/>
              </a:rPr>
              <a:t>. </a:t>
            </a:r>
            <a:r>
              <a:rPr lang="en-AU" sz="700" dirty="0" err="1">
                <a:latin typeface="Helvetica Neue CE 55 Roman" pitchFamily="82" charset="0"/>
                <a:cs typeface="Arial" panose="020B0604020202020204" pitchFamily="34" charset="0"/>
              </a:rPr>
              <a:t>Bhd</a:t>
            </a:r>
            <a:r>
              <a:rPr lang="en-AU" sz="700" dirty="0">
                <a:latin typeface="Helvetica Neue CE 55 Roman" pitchFamily="82" charset="0"/>
                <a:cs typeface="Arial" panose="020B0604020202020204" pitchFamily="34" charset="0"/>
              </a:rPr>
              <a:t> and </a:t>
            </a:r>
            <a:r>
              <a:rPr lang="en-AU" sz="700" dirty="0" err="1">
                <a:latin typeface="Helvetica Neue CE 55 Roman" pitchFamily="82" charset="0"/>
                <a:cs typeface="Arial" panose="020B0604020202020204" pitchFamily="34" charset="0"/>
              </a:rPr>
              <a:t>etc</a:t>
            </a:r>
            <a:r>
              <a:rPr lang="en-AU" sz="700" dirty="0">
                <a:latin typeface="Helvetica Neue CE 55 Roman" pitchFamily="82" charset="0"/>
                <a:cs typeface="Arial" panose="020B0604020202020204" pitchFamily="34" charset="0"/>
              </a:rPr>
              <a:t> in order to follow our editorial design guidelines in all marketing collaterals including trophy.</a:t>
            </a:r>
            <a:endParaRPr lang="en-US" sz="700" dirty="0">
              <a:latin typeface="Helvetica Neue CE 55 Roman" pitchFamily="82" charset="0"/>
              <a:cs typeface="Arial" panose="020B0604020202020204" pitchFamily="34" charset="0"/>
            </a:endParaRPr>
          </a:p>
        </p:txBody>
      </p:sp>
    </p:spTree>
    <p:extLst>
      <p:ext uri="{BB962C8B-B14F-4D97-AF65-F5344CB8AC3E}">
        <p14:creationId xmlns:p14="http://schemas.microsoft.com/office/powerpoint/2010/main" val="3846038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B005675-DE1B-B16A-903D-08DE07249EAA}"/>
              </a:ext>
            </a:extLst>
          </p:cNvPr>
          <p:cNvSpPr/>
          <p:nvPr/>
        </p:nvSpPr>
        <p:spPr>
          <a:xfrm>
            <a:off x="251520" y="1635646"/>
            <a:ext cx="3168352" cy="2554545"/>
          </a:xfrm>
          <a:prstGeom prst="rect">
            <a:avLst/>
          </a:prstGeom>
        </p:spPr>
        <p:txBody>
          <a:bodyPr wrap="square">
            <a:spAutoFit/>
          </a:bodyPr>
          <a:lstStyle/>
          <a:p>
            <a:r>
              <a:rPr lang="en-US" sz="800" dirty="0">
                <a:latin typeface="Helvetica Neue CE 55 Roman" pitchFamily="82" charset="0"/>
                <a:ea typeface="Helvetica Neue" panose="02000503000000020004" pitchFamily="2" charset="0"/>
                <a:cs typeface="Arial" panose="020B0604020202020204" pitchFamily="34" charset="0"/>
              </a:rPr>
              <a:t>The Most Effective </a:t>
            </a:r>
            <a:r>
              <a:rPr lang="en-US" sz="800" b="1" dirty="0">
                <a:latin typeface="Helvetica Neue CE 55 Roman" pitchFamily="82" charset="0"/>
                <a:ea typeface="Helvetica Neue" panose="02000503000000020004" pitchFamily="2" charset="0"/>
                <a:cs typeface="Arial" panose="020B0604020202020204" pitchFamily="34" charset="0"/>
              </a:rPr>
              <a:t>Media Usage </a:t>
            </a:r>
            <a:r>
              <a:rPr lang="en-US" sz="800" dirty="0">
                <a:latin typeface="Helvetica Neue CE 55 Roman" pitchFamily="82" charset="0"/>
                <a:ea typeface="Helvetica Neue" panose="02000503000000020004" pitchFamily="2" charset="0"/>
                <a:cs typeface="Arial" panose="020B0604020202020204" pitchFamily="34" charset="0"/>
              </a:rPr>
              <a:t>segment seeks to </a:t>
            </a:r>
            <a:r>
              <a:rPr lang="en-US" sz="800" dirty="0" err="1">
                <a:latin typeface="Helvetica Neue CE 55 Roman" pitchFamily="82" charset="0"/>
                <a:ea typeface="Helvetica Neue" panose="02000503000000020004" pitchFamily="2" charset="0"/>
                <a:cs typeface="Arial" panose="020B0604020202020204" pitchFamily="34" charset="0"/>
              </a:rPr>
              <a:t>recognise</a:t>
            </a:r>
            <a:r>
              <a:rPr lang="en-US" sz="800" dirty="0">
                <a:latin typeface="Helvetica Neue CE 55 Roman" pitchFamily="82" charset="0"/>
                <a:ea typeface="Helvetica Neue" panose="02000503000000020004" pitchFamily="2" charset="0"/>
                <a:cs typeface="Arial" panose="020B0604020202020204" pitchFamily="34" charset="0"/>
              </a:rPr>
              <a:t> and reward the best use of media in executing stellar marketing campaigns and generating measurable results towards ROI. The skill of combining intimate media understanding with powerful channel presence, working together to deliver real value and impact, form the core winning criteria behind these ‘Most Effective’ categories.</a:t>
            </a:r>
          </a:p>
          <a:p>
            <a:endParaRPr lang="en-US" sz="800" dirty="0">
              <a:latin typeface="Helvetica Neue CE 55 Roman" pitchFamily="82" charset="0"/>
              <a:ea typeface="Helvetica Neue" panose="02000503000000020004" pitchFamily="2" charset="0"/>
              <a:cs typeface="Arial" panose="020B0604020202020204" pitchFamily="34" charset="0"/>
            </a:endParaRPr>
          </a:p>
          <a:p>
            <a:r>
              <a:rPr lang="en-US" sz="800" dirty="0">
                <a:latin typeface="Helvetica Neue CE 55 Roman" pitchFamily="82" charset="0"/>
                <a:ea typeface="Helvetica Neue" panose="02000503000000020004" pitchFamily="2" charset="0"/>
                <a:cs typeface="Arial" panose="020B0604020202020204" pitchFamily="34" charset="0"/>
              </a:rPr>
              <a:t>Where the expert use of marketing mediums return results from executing formidable and memorable campaigns, the most effective entries should have delivered on the brand’s business and marketing objectives, displaying proven return on investment. The best performing agency across all categories will receive the Overall Media Usage </a:t>
            </a:r>
            <a:r>
              <a:rPr lang="en-US" sz="800" dirty="0" err="1">
                <a:latin typeface="Helvetica Neue CE 55 Roman" pitchFamily="82" charset="0"/>
                <a:ea typeface="Helvetica Neue" panose="02000503000000020004" pitchFamily="2" charset="0"/>
                <a:cs typeface="Arial" panose="020B0604020202020204" pitchFamily="34" charset="0"/>
              </a:rPr>
              <a:t>MARKie</a:t>
            </a:r>
            <a:r>
              <a:rPr lang="en-US" sz="800" dirty="0">
                <a:latin typeface="Helvetica Neue CE 55 Roman" pitchFamily="82" charset="0"/>
                <a:ea typeface="Helvetica Neue" panose="02000503000000020004" pitchFamily="2" charset="0"/>
                <a:cs typeface="Arial" panose="020B0604020202020204" pitchFamily="34" charset="0"/>
              </a:rPr>
              <a:t> award. </a:t>
            </a:r>
          </a:p>
          <a:p>
            <a:endParaRPr lang="en-US" sz="800" dirty="0">
              <a:latin typeface="Helvetica Neue CE 55 Roman" pitchFamily="82" charset="0"/>
              <a:ea typeface="Helvetica Neue" panose="02000503000000020004" pitchFamily="2" charset="0"/>
              <a:cs typeface="Arial" panose="020B0604020202020204" pitchFamily="34" charset="0"/>
            </a:endParaRPr>
          </a:p>
          <a:p>
            <a:r>
              <a:rPr lang="en-US" sz="800" dirty="0">
                <a:latin typeface="Helvetica Neue CE 55 Roman" pitchFamily="82" charset="0"/>
                <a:ea typeface="Helvetica Neue" panose="02000503000000020004" pitchFamily="2" charset="0"/>
                <a:cs typeface="Arial" panose="020B0604020202020204" pitchFamily="34" charset="0"/>
              </a:rPr>
              <a:t>In your Entry Submission Document, you should address the following criteria for the relevant categories. You must tailor your answers based on the category you are entering. Keep your answers as concise as possible, and do not exceed the respective criteria word limit. </a:t>
            </a:r>
          </a:p>
        </p:txBody>
      </p:sp>
      <p:sp>
        <p:nvSpPr>
          <p:cNvPr id="8" name="Rectangle 7">
            <a:extLst>
              <a:ext uri="{FF2B5EF4-FFF2-40B4-BE49-F238E27FC236}">
                <a16:creationId xmlns:a16="http://schemas.microsoft.com/office/drawing/2014/main" id="{EDA5CEDC-F98B-F3E3-170B-04852FCEDEC8}"/>
              </a:ext>
            </a:extLst>
          </p:cNvPr>
          <p:cNvSpPr/>
          <p:nvPr/>
        </p:nvSpPr>
        <p:spPr>
          <a:xfrm>
            <a:off x="3451731" y="1131590"/>
            <a:ext cx="5400600" cy="4832092"/>
          </a:xfrm>
          <a:prstGeom prst="rect">
            <a:avLst/>
          </a:prstGeom>
        </p:spPr>
        <p:txBody>
          <a:bodyPr wrap="square" numCol="2" spcCol="457200">
            <a:spAutoFit/>
          </a:bodyPr>
          <a:lstStyle/>
          <a:p>
            <a:r>
              <a:rPr lang="en-US" sz="750" b="1" dirty="0">
                <a:latin typeface="Helvetica Neue CE 55 Roman" pitchFamily="82" charset="0"/>
                <a:ea typeface="Helvetica Neue" panose="02000503000000020004" pitchFamily="2" charset="0"/>
                <a:cs typeface="Arial" panose="020B0604020202020204" pitchFamily="34" charset="0"/>
              </a:rPr>
              <a:t>IDEA 10% (MAX. 500 WORDS)</a:t>
            </a:r>
          </a:p>
          <a:p>
            <a:r>
              <a:rPr lang="en-SG" sz="750" dirty="0">
                <a:latin typeface="Helvetica Neue CE 55 Roman" pitchFamily="82" charset="0"/>
                <a:cs typeface="Arial" panose="020B0604020202020204" pitchFamily="34" charset="0"/>
              </a:rPr>
              <a:t>Describe the media challenge, context, and thought process behind the idea of your marketing or advertising media campaign. Elaborate on any creative challenges you were faced with, the target audience and key competitors you were up against that eventually helped to form your idea. </a:t>
            </a:r>
            <a:br>
              <a:rPr lang="en-SG" sz="750" dirty="0">
                <a:latin typeface="Helvetica Neue CE 55 Roman" pitchFamily="82" charset="0"/>
                <a:cs typeface="Arial" panose="020B0604020202020204" pitchFamily="34" charset="0"/>
              </a:rPr>
            </a:br>
            <a:br>
              <a:rPr lang="en-SG" sz="750" dirty="0">
                <a:latin typeface="Helvetica Neue CE 55 Roman" pitchFamily="82" charset="0"/>
                <a:cs typeface="Arial" panose="020B0604020202020204" pitchFamily="34" charset="0"/>
              </a:rPr>
            </a:br>
            <a:r>
              <a:rPr lang="en-SG" sz="750" dirty="0">
                <a:latin typeface="Helvetica Neue CE 55 Roman" pitchFamily="82" charset="0"/>
                <a:cs typeface="Arial" panose="020B0604020202020204" pitchFamily="34" charset="0"/>
              </a:rPr>
              <a:t>Recommended information: </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Start date</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End date</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Key objectives </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Target audience</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Key competitors </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Budget provided </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Creative idea </a:t>
            </a:r>
            <a:endParaRPr lang="en-US" sz="750" dirty="0">
              <a:latin typeface="Helvetica Neue CE 55 Roman" pitchFamily="82" charset="0"/>
              <a:cs typeface="Arial" panose="020B0604020202020204" pitchFamily="34" charset="0"/>
            </a:endParaRPr>
          </a:p>
          <a:p>
            <a:r>
              <a:rPr lang="en-US" sz="750" dirty="0">
                <a:latin typeface="Helvetica Neue CE 55 Roman" pitchFamily="82" charset="0"/>
                <a:ea typeface="Helvetica Neue" panose="02000503000000020004" pitchFamily="2" charset="0"/>
                <a:cs typeface="Arial" panose="020B0604020202020204" pitchFamily="34" charset="0"/>
              </a:rPr>
              <a:t> </a:t>
            </a:r>
          </a:p>
          <a:p>
            <a:r>
              <a:rPr lang="en-US" sz="750" b="1" dirty="0">
                <a:latin typeface="Helvetica Neue CE 55 Roman" pitchFamily="82" charset="0"/>
                <a:ea typeface="Helvetica Neue" panose="02000503000000020004" pitchFamily="2" charset="0"/>
                <a:cs typeface="Arial" panose="020B0604020202020204" pitchFamily="34" charset="0"/>
              </a:rPr>
              <a:t>STRATEGY 20% (MAX. 500 WORDS) </a:t>
            </a:r>
          </a:p>
          <a:p>
            <a:r>
              <a:rPr lang="en-SG" sz="750" dirty="0">
                <a:latin typeface="Helvetica Neue CE 55 Roman" pitchFamily="82" charset="0"/>
                <a:cs typeface="Arial" panose="020B0604020202020204" pitchFamily="34" charset="0"/>
              </a:rPr>
              <a:t>Outline the strategic approach undertaken to choose specific media that would bring your idea to life effectively. Demonstrate the formula and understanding of marketing mediums you used to execute the creative idea and campaign across your intended media channel(s).  </a:t>
            </a:r>
            <a:br>
              <a:rPr lang="en-SG" sz="750" dirty="0">
                <a:latin typeface="Helvetica Neue CE 55 Roman" pitchFamily="82" charset="0"/>
                <a:cs typeface="Arial" panose="020B0604020202020204" pitchFamily="34" charset="0"/>
              </a:rPr>
            </a:br>
            <a:endParaRPr lang="en-US" sz="750" dirty="0">
              <a:latin typeface="Helvetica Neue CE 55 Roman" pitchFamily="82" charset="0"/>
              <a:cs typeface="Arial" panose="020B0604020202020204" pitchFamily="34" charset="0"/>
            </a:endParaRPr>
          </a:p>
          <a:p>
            <a:r>
              <a:rPr lang="en-SG" sz="750" dirty="0">
                <a:latin typeface="Helvetica Neue CE 55 Roman" pitchFamily="82" charset="0"/>
                <a:cs typeface="Arial" panose="020B0604020202020204" pitchFamily="34" charset="0"/>
              </a:rPr>
              <a:t>Recommended information: </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Core strategic thought </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Creative expression</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Creative rationale </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Intended media channel(s)</a:t>
            </a: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pPr lvl="0"/>
            <a:endParaRPr lang="en-SG" sz="750" dirty="0">
              <a:latin typeface="Helvetica Neue CE 55 Roman" pitchFamily="82" charset="0"/>
              <a:cs typeface="Arial" panose="020B0604020202020204" pitchFamily="34" charset="0"/>
            </a:endParaRPr>
          </a:p>
          <a:p>
            <a:pPr lvl="0"/>
            <a:endParaRPr lang="en-SG" sz="750" dirty="0">
              <a:latin typeface="Helvetica Neue CE 55 Roman" pitchFamily="82" charset="0"/>
              <a:cs typeface="Arial" panose="020B0604020202020204" pitchFamily="34" charset="0"/>
            </a:endParaRPr>
          </a:p>
          <a:p>
            <a:pPr lvl="0"/>
            <a:endParaRPr lang="en-SG" sz="750" dirty="0">
              <a:latin typeface="Helvetica Neue CE 55 Roman" pitchFamily="82" charset="0"/>
              <a:cs typeface="Arial" panose="020B0604020202020204" pitchFamily="34" charset="0"/>
            </a:endParaRPr>
          </a:p>
          <a:p>
            <a:pPr lvl="0"/>
            <a:endParaRPr lang="en-SG"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endParaRPr lang="en-SG" sz="750" dirty="0">
              <a:latin typeface="Helvetica Neue CE 55 Roman" pitchFamily="82" charset="0"/>
              <a:cs typeface="Arial" panose="020B0604020202020204" pitchFamily="34" charset="0"/>
            </a:endParaRPr>
          </a:p>
          <a:p>
            <a:r>
              <a:rPr lang="en-US" sz="750" b="1" dirty="0">
                <a:latin typeface="Helvetica Neue CE 55 Roman" pitchFamily="82" charset="0"/>
                <a:ea typeface="Helvetica Neue" panose="02000503000000020004" pitchFamily="2" charset="0"/>
                <a:cs typeface="Arial" panose="020B0604020202020204" pitchFamily="34" charset="0"/>
              </a:rPr>
              <a:t>EXECUTION 30% (MAX. 500 WORDS) </a:t>
            </a:r>
          </a:p>
          <a:p>
            <a:r>
              <a:rPr lang="en-SG" sz="750" dirty="0">
                <a:latin typeface="Helvetica Neue CE 55 Roman" pitchFamily="82" charset="0"/>
                <a:cs typeface="Arial" panose="020B0604020202020204" pitchFamily="34" charset="0"/>
              </a:rPr>
              <a:t>Describe how your use of media was executed and how you carried out the execution across your selected media channel(s). If applicable, illustrate how you managed to combine various elements of your campaign to achieve a bigger marketing goal or add to a broader campaign timeline. </a:t>
            </a:r>
            <a:br>
              <a:rPr lang="en-SG" sz="750" dirty="0">
                <a:latin typeface="Helvetica Neue CE 55 Roman" pitchFamily="82" charset="0"/>
                <a:cs typeface="Arial" panose="020B0604020202020204" pitchFamily="34" charset="0"/>
              </a:rPr>
            </a:br>
            <a:br>
              <a:rPr lang="en-SG" sz="750" dirty="0">
                <a:latin typeface="Helvetica Neue CE 55 Roman" pitchFamily="82" charset="0"/>
                <a:cs typeface="Arial" panose="020B0604020202020204" pitchFamily="34" charset="0"/>
              </a:rPr>
            </a:br>
            <a:r>
              <a:rPr lang="en-SG" sz="750" dirty="0">
                <a:latin typeface="Helvetica Neue CE 55 Roman" pitchFamily="82" charset="0"/>
                <a:cs typeface="Arial" panose="020B0604020202020204" pitchFamily="34" charset="0"/>
              </a:rPr>
              <a:t>Recommended information: </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Executive plan</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Execution strategy</a:t>
            </a:r>
            <a:endParaRPr lang="en-US" sz="750" dirty="0">
              <a:latin typeface="Helvetica Neue CE 55 Roman" pitchFamily="82" charset="0"/>
              <a:cs typeface="Arial" panose="020B0604020202020204" pitchFamily="34" charset="0"/>
            </a:endParaRPr>
          </a:p>
          <a:p>
            <a:pPr marL="171450" lvl="0" indent="-171450">
              <a:buFont typeface="Arial" panose="020B0604020202020204" pitchFamily="34" charset="0"/>
              <a:buChar char="•"/>
            </a:pPr>
            <a:r>
              <a:rPr lang="en-SG" sz="750" dirty="0">
                <a:latin typeface="Helvetica Neue CE 55 Roman" pitchFamily="82" charset="0"/>
                <a:cs typeface="Arial" panose="020B0604020202020204" pitchFamily="34" charset="0"/>
              </a:rPr>
              <a:t>Execution timeline</a:t>
            </a:r>
            <a:endParaRPr lang="en-US" sz="750" dirty="0">
              <a:latin typeface="Helvetica Neue CE 55 Roman" pitchFamily="82" charset="0"/>
              <a:cs typeface="Arial" panose="020B0604020202020204" pitchFamily="34" charset="0"/>
            </a:endParaRPr>
          </a:p>
          <a:p>
            <a:r>
              <a:rPr lang="en-US" sz="750" dirty="0">
                <a:latin typeface="Helvetica Neue CE 55 Roman" pitchFamily="82" charset="0"/>
                <a:ea typeface="Helvetica Neue" panose="02000503000000020004" pitchFamily="2" charset="0"/>
                <a:cs typeface="Arial" panose="020B0604020202020204" pitchFamily="34" charset="0"/>
              </a:rPr>
              <a:t> </a:t>
            </a:r>
          </a:p>
          <a:p>
            <a:r>
              <a:rPr lang="en-US" sz="750" b="1" dirty="0">
                <a:latin typeface="Helvetica Neue CE 55 Roman" pitchFamily="82" charset="0"/>
                <a:ea typeface="Helvetica Neue" panose="02000503000000020004" pitchFamily="2" charset="0"/>
                <a:cs typeface="Arial" panose="020B0604020202020204" pitchFamily="34" charset="0"/>
              </a:rPr>
              <a:t>RESULTS 40% (MAX. 500 WORDS) </a:t>
            </a:r>
            <a:br>
              <a:rPr lang="en-US" sz="750" b="1" dirty="0">
                <a:latin typeface="Helvetica Neue CE 55 Roman" pitchFamily="82" charset="0"/>
                <a:ea typeface="Helvetica Neue" panose="02000503000000020004" pitchFamily="2" charset="0"/>
                <a:cs typeface="Arial" panose="020B0604020202020204" pitchFamily="34" charset="0"/>
              </a:rPr>
            </a:br>
            <a:r>
              <a:rPr lang="en-SG" sz="750" dirty="0">
                <a:latin typeface="Helvetica Neue CE 55 Roman" pitchFamily="82" charset="0"/>
                <a:cs typeface="Arial" panose="020B0604020202020204" pitchFamily="34" charset="0"/>
              </a:rPr>
              <a:t>Elaborate on the outcome of the campaign and bottom-line impact. Demonstrate clear evidence / metrics that made your idea stand out and delivered your challenge. Show proof of how you worked with your initial budget to deliver a return on investment that  delivered the results you had sought to accumulate. </a:t>
            </a:r>
            <a:br>
              <a:rPr lang="en-SG" sz="750" dirty="0">
                <a:latin typeface="Helvetica Neue CE 55 Roman" pitchFamily="82" charset="0"/>
                <a:cs typeface="Arial" panose="020B0604020202020204" pitchFamily="34" charset="0"/>
              </a:rPr>
            </a:br>
            <a:endParaRPr lang="en-US" sz="750" b="1" dirty="0">
              <a:latin typeface="Helvetica Neue CE 55 Roman" pitchFamily="82" charset="0"/>
              <a:ea typeface="Helvetica Neue" panose="02000503000000020004" pitchFamily="2" charset="0"/>
              <a:cs typeface="Arial" panose="020B0604020202020204" pitchFamily="34" charset="0"/>
            </a:endParaRPr>
          </a:p>
        </p:txBody>
      </p:sp>
      <p:sp>
        <p:nvSpPr>
          <p:cNvPr id="9" name="Title 1">
            <a:extLst>
              <a:ext uri="{FF2B5EF4-FFF2-40B4-BE49-F238E27FC236}">
                <a16:creationId xmlns:a16="http://schemas.microsoft.com/office/drawing/2014/main" id="{972CB6EC-4277-14E0-3795-28E8D1CF16EF}"/>
              </a:ext>
            </a:extLst>
          </p:cNvPr>
          <p:cNvSpPr txBox="1">
            <a:spLocks/>
          </p:cNvSpPr>
          <p:nvPr/>
        </p:nvSpPr>
        <p:spPr>
          <a:xfrm>
            <a:off x="5940152" y="267494"/>
            <a:ext cx="3203848"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SG" sz="2400" b="1" dirty="0">
                <a:solidFill>
                  <a:schemeClr val="bg1"/>
                </a:solidFill>
                <a:latin typeface="Helvetica Neue CE 55 Roman" pitchFamily="82" charset="0"/>
                <a:cs typeface="Arial" pitchFamily="34" charset="0"/>
              </a:rPr>
              <a:t>JUDGING CRITERIA</a:t>
            </a:r>
          </a:p>
        </p:txBody>
      </p:sp>
    </p:spTree>
    <p:extLst>
      <p:ext uri="{BB962C8B-B14F-4D97-AF65-F5344CB8AC3E}">
        <p14:creationId xmlns:p14="http://schemas.microsoft.com/office/powerpoint/2010/main" val="32065572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7E86D6-B16A-BED7-31C4-96178C60AAF9}"/>
              </a:ext>
            </a:extLst>
          </p:cNvPr>
          <p:cNvSpPr txBox="1">
            <a:spLocks/>
          </p:cNvSpPr>
          <p:nvPr/>
        </p:nvSpPr>
        <p:spPr>
          <a:xfrm>
            <a:off x="107504" y="1275606"/>
            <a:ext cx="5152746" cy="236682"/>
          </a:xfrm>
          <a:prstGeom prst="rect">
            <a:avLst/>
          </a:prstGeom>
        </p:spPr>
        <p:txBody>
          <a:bodyPr anchor="ctr"/>
          <a:lstStyle/>
          <a:p>
            <a:pPr fontAlgn="auto">
              <a:spcAft>
                <a:spcPts val="0"/>
              </a:spcAft>
              <a:defRPr/>
            </a:pPr>
            <a:r>
              <a:rPr kumimoji="0" lang="en-US" altLang="zh-TW" sz="1100" b="1" dirty="0">
                <a:latin typeface="Helvetica Neue CE 55 Roman" pitchFamily="82" charset="0"/>
                <a:ea typeface="+mj-ea"/>
                <a:cs typeface="+mj-cs"/>
              </a:rPr>
              <a:t>Section 1: Idea 10% (Max. 500 words) </a:t>
            </a:r>
            <a:endParaRPr kumimoji="0" lang="zh-TW" altLang="en-US" sz="1100" b="1" dirty="0">
              <a:latin typeface="Helvetica Neue CE 55 Roman" pitchFamily="82" charset="0"/>
              <a:ea typeface="+mj-ea"/>
              <a:cs typeface="+mj-cs"/>
            </a:endParaRPr>
          </a:p>
        </p:txBody>
      </p:sp>
      <p:graphicFrame>
        <p:nvGraphicFramePr>
          <p:cNvPr id="6" name="Table 5">
            <a:extLst>
              <a:ext uri="{FF2B5EF4-FFF2-40B4-BE49-F238E27FC236}">
                <a16:creationId xmlns:a16="http://schemas.microsoft.com/office/drawing/2014/main" id="{50F7DE43-EEB8-3B41-49E5-A48A26267721}"/>
              </a:ext>
            </a:extLst>
          </p:cNvPr>
          <p:cNvGraphicFramePr>
            <a:graphicFrameLocks noGrp="1"/>
          </p:cNvGraphicFramePr>
          <p:nvPr>
            <p:extLst>
              <p:ext uri="{D42A27DB-BD31-4B8C-83A1-F6EECF244321}">
                <p14:modId xmlns:p14="http://schemas.microsoft.com/office/powerpoint/2010/main" val="1533205016"/>
              </p:ext>
            </p:extLst>
          </p:nvPr>
        </p:nvGraphicFramePr>
        <p:xfrm>
          <a:off x="223533" y="1512288"/>
          <a:ext cx="8696934" cy="3075686"/>
        </p:xfrm>
        <a:graphic>
          <a:graphicData uri="http://schemas.openxmlformats.org/drawingml/2006/table">
            <a:tbl>
              <a:tblPr firstRow="1" bandRow="1">
                <a:tableStyleId>{5C22544A-7EE6-4342-B048-85BDC9FD1C3A}</a:tableStyleId>
              </a:tblPr>
              <a:tblGrid>
                <a:gridCol w="8696934">
                  <a:extLst>
                    <a:ext uri="{9D8B030D-6E8A-4147-A177-3AD203B41FA5}">
                      <a16:colId xmlns:a16="http://schemas.microsoft.com/office/drawing/2014/main" val="20000"/>
                    </a:ext>
                  </a:extLst>
                </a:gridCol>
              </a:tblGrid>
              <a:tr h="3075686">
                <a:tc>
                  <a:txBody>
                    <a:bodyPr/>
                    <a:lstStyle/>
                    <a:p>
                      <a:pPr>
                        <a:buFont typeface="Arial" pitchFamily="34" charset="0"/>
                        <a:buNone/>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54814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79E44AB-0ED3-C313-6ABB-1680F8C74A00}"/>
              </a:ext>
            </a:extLst>
          </p:cNvPr>
          <p:cNvSpPr txBox="1">
            <a:spLocks/>
          </p:cNvSpPr>
          <p:nvPr/>
        </p:nvSpPr>
        <p:spPr>
          <a:xfrm>
            <a:off x="107504" y="1203598"/>
            <a:ext cx="5152746" cy="381000"/>
          </a:xfrm>
          <a:prstGeom prst="rect">
            <a:avLst/>
          </a:prstGeom>
        </p:spPr>
        <p:txBody>
          <a:bodyPr anchor="ctr"/>
          <a:lstStyle/>
          <a:p>
            <a:pPr fontAlgn="auto">
              <a:spcAft>
                <a:spcPts val="0"/>
              </a:spcAft>
              <a:defRPr/>
            </a:pPr>
            <a:r>
              <a:rPr kumimoji="0" lang="en-US" altLang="zh-TW" sz="1100" b="1" dirty="0">
                <a:latin typeface="Helvetica Neue CE 55 Roman" pitchFamily="82" charset="0"/>
                <a:ea typeface="+mj-ea"/>
                <a:cs typeface="+mj-cs"/>
              </a:rPr>
              <a:t>Section 2: Strategy 20% (Max. 500 words) </a:t>
            </a:r>
            <a:endParaRPr kumimoji="0" lang="zh-TW" altLang="en-US" sz="1100" b="1" dirty="0">
              <a:latin typeface="Helvetica Neue CE 55 Roman" pitchFamily="82" charset="0"/>
              <a:ea typeface="+mj-ea"/>
              <a:cs typeface="+mj-cs"/>
            </a:endParaRPr>
          </a:p>
        </p:txBody>
      </p:sp>
      <p:graphicFrame>
        <p:nvGraphicFramePr>
          <p:cNvPr id="8" name="Table 7">
            <a:extLst>
              <a:ext uri="{FF2B5EF4-FFF2-40B4-BE49-F238E27FC236}">
                <a16:creationId xmlns:a16="http://schemas.microsoft.com/office/drawing/2014/main" id="{12BE8649-3D88-66F9-3E1D-9686CCC03438}"/>
              </a:ext>
            </a:extLst>
          </p:cNvPr>
          <p:cNvGraphicFramePr>
            <a:graphicFrameLocks noGrp="1"/>
          </p:cNvGraphicFramePr>
          <p:nvPr>
            <p:extLst>
              <p:ext uri="{D42A27DB-BD31-4B8C-83A1-F6EECF244321}">
                <p14:modId xmlns:p14="http://schemas.microsoft.com/office/powerpoint/2010/main" val="2134622716"/>
              </p:ext>
            </p:extLst>
          </p:nvPr>
        </p:nvGraphicFramePr>
        <p:xfrm>
          <a:off x="195546" y="1491630"/>
          <a:ext cx="8696934" cy="3168352"/>
        </p:xfrm>
        <a:graphic>
          <a:graphicData uri="http://schemas.openxmlformats.org/drawingml/2006/table">
            <a:tbl>
              <a:tblPr firstRow="1" bandRow="1">
                <a:tableStyleId>{5C22544A-7EE6-4342-B048-85BDC9FD1C3A}</a:tableStyleId>
              </a:tblPr>
              <a:tblGrid>
                <a:gridCol w="8696934">
                  <a:extLst>
                    <a:ext uri="{9D8B030D-6E8A-4147-A177-3AD203B41FA5}">
                      <a16:colId xmlns:a16="http://schemas.microsoft.com/office/drawing/2014/main" val="20000"/>
                    </a:ext>
                  </a:extLst>
                </a:gridCol>
              </a:tblGrid>
              <a:tr h="3168352">
                <a:tc>
                  <a:txBody>
                    <a:bodyPr/>
                    <a:lstStyle/>
                    <a:p>
                      <a:pPr>
                        <a:buFont typeface="Arial" pitchFamily="34" charset="0"/>
                        <a:buNone/>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22379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FBC4C7F-B4D1-B496-ECCB-ED91AB85109E}"/>
              </a:ext>
            </a:extLst>
          </p:cNvPr>
          <p:cNvSpPr txBox="1">
            <a:spLocks/>
          </p:cNvSpPr>
          <p:nvPr/>
        </p:nvSpPr>
        <p:spPr>
          <a:xfrm>
            <a:off x="139334" y="1203598"/>
            <a:ext cx="5152746" cy="381000"/>
          </a:xfrm>
          <a:prstGeom prst="rect">
            <a:avLst/>
          </a:prstGeom>
        </p:spPr>
        <p:txBody>
          <a:bodyPr anchor="ctr"/>
          <a:lstStyle/>
          <a:p>
            <a:pPr fontAlgn="auto">
              <a:spcAft>
                <a:spcPts val="0"/>
              </a:spcAft>
              <a:defRPr/>
            </a:pPr>
            <a:r>
              <a:rPr kumimoji="0" lang="en-US" altLang="zh-TW" sz="1100" b="1" dirty="0">
                <a:latin typeface="Helvetica Neue CE 55 Roman" pitchFamily="82" charset="0"/>
                <a:ea typeface="+mj-ea"/>
                <a:cs typeface="+mj-cs"/>
              </a:rPr>
              <a:t>Section 3: Execution 30% (Max. 500 words) </a:t>
            </a:r>
            <a:endParaRPr kumimoji="0" lang="zh-TW" altLang="en-US" sz="1100" b="1" dirty="0">
              <a:latin typeface="Helvetica Neue CE 55 Roman" pitchFamily="82" charset="0"/>
              <a:ea typeface="+mj-ea"/>
              <a:cs typeface="+mj-cs"/>
            </a:endParaRPr>
          </a:p>
        </p:txBody>
      </p:sp>
      <p:graphicFrame>
        <p:nvGraphicFramePr>
          <p:cNvPr id="6" name="Table 5">
            <a:extLst>
              <a:ext uri="{FF2B5EF4-FFF2-40B4-BE49-F238E27FC236}">
                <a16:creationId xmlns:a16="http://schemas.microsoft.com/office/drawing/2014/main" id="{A7FE2206-D312-ADCE-17C7-2D016721AB18}"/>
              </a:ext>
            </a:extLst>
          </p:cNvPr>
          <p:cNvGraphicFramePr>
            <a:graphicFrameLocks noGrp="1"/>
          </p:cNvGraphicFramePr>
          <p:nvPr>
            <p:extLst>
              <p:ext uri="{D42A27DB-BD31-4B8C-83A1-F6EECF244321}">
                <p14:modId xmlns:p14="http://schemas.microsoft.com/office/powerpoint/2010/main" val="4182675953"/>
              </p:ext>
            </p:extLst>
          </p:nvPr>
        </p:nvGraphicFramePr>
        <p:xfrm>
          <a:off x="223533" y="1512590"/>
          <a:ext cx="8696934" cy="3075384"/>
        </p:xfrm>
        <a:graphic>
          <a:graphicData uri="http://schemas.openxmlformats.org/drawingml/2006/table">
            <a:tbl>
              <a:tblPr firstRow="1" bandRow="1">
                <a:tableStyleId>{5C22544A-7EE6-4342-B048-85BDC9FD1C3A}</a:tableStyleId>
              </a:tblPr>
              <a:tblGrid>
                <a:gridCol w="8696934">
                  <a:extLst>
                    <a:ext uri="{9D8B030D-6E8A-4147-A177-3AD203B41FA5}">
                      <a16:colId xmlns:a16="http://schemas.microsoft.com/office/drawing/2014/main" val="20000"/>
                    </a:ext>
                  </a:extLst>
                </a:gridCol>
              </a:tblGrid>
              <a:tr h="3075384">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106968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46E04CD-07FB-1D8D-5DAE-E34698F7747A}"/>
              </a:ext>
            </a:extLst>
          </p:cNvPr>
          <p:cNvSpPr txBox="1">
            <a:spLocks/>
          </p:cNvSpPr>
          <p:nvPr/>
        </p:nvSpPr>
        <p:spPr>
          <a:xfrm>
            <a:off x="179512" y="1182638"/>
            <a:ext cx="5152746" cy="381000"/>
          </a:xfrm>
          <a:prstGeom prst="rect">
            <a:avLst/>
          </a:prstGeom>
        </p:spPr>
        <p:txBody>
          <a:bodyPr anchor="ctr"/>
          <a:lstStyle/>
          <a:p>
            <a:pPr fontAlgn="auto">
              <a:spcAft>
                <a:spcPts val="0"/>
              </a:spcAft>
              <a:defRPr/>
            </a:pPr>
            <a:r>
              <a:rPr kumimoji="0" lang="en-US" altLang="zh-TW" sz="1100" b="1" dirty="0">
                <a:latin typeface="Helvetica Neue CE 55 Roman" pitchFamily="82" charset="0"/>
                <a:ea typeface="+mj-ea"/>
                <a:cs typeface="+mj-cs"/>
              </a:rPr>
              <a:t>Section 4: Results 40% (Max. 500 words) </a:t>
            </a:r>
            <a:endParaRPr kumimoji="0" lang="zh-TW" altLang="en-US" sz="1100" b="1" dirty="0">
              <a:latin typeface="Helvetica Neue CE 55 Roman" pitchFamily="82" charset="0"/>
              <a:ea typeface="+mj-ea"/>
              <a:cs typeface="+mj-cs"/>
            </a:endParaRPr>
          </a:p>
        </p:txBody>
      </p:sp>
      <p:graphicFrame>
        <p:nvGraphicFramePr>
          <p:cNvPr id="6" name="Table 5">
            <a:extLst>
              <a:ext uri="{FF2B5EF4-FFF2-40B4-BE49-F238E27FC236}">
                <a16:creationId xmlns:a16="http://schemas.microsoft.com/office/drawing/2014/main" id="{5374DA6D-C9BB-89AC-DFE5-F53D2B6B7D19}"/>
              </a:ext>
            </a:extLst>
          </p:cNvPr>
          <p:cNvGraphicFramePr>
            <a:graphicFrameLocks noGrp="1"/>
          </p:cNvGraphicFramePr>
          <p:nvPr>
            <p:extLst>
              <p:ext uri="{D42A27DB-BD31-4B8C-83A1-F6EECF244321}">
                <p14:modId xmlns:p14="http://schemas.microsoft.com/office/powerpoint/2010/main" val="354576396"/>
              </p:ext>
            </p:extLst>
          </p:nvPr>
        </p:nvGraphicFramePr>
        <p:xfrm>
          <a:off x="251520" y="1491630"/>
          <a:ext cx="8712968" cy="3168352"/>
        </p:xfrm>
        <a:graphic>
          <a:graphicData uri="http://schemas.openxmlformats.org/drawingml/2006/table">
            <a:tbl>
              <a:tblPr firstRow="1" bandRow="1">
                <a:tableStyleId>{5C22544A-7EE6-4342-B048-85BDC9FD1C3A}</a:tableStyleId>
              </a:tblPr>
              <a:tblGrid>
                <a:gridCol w="8712968">
                  <a:extLst>
                    <a:ext uri="{9D8B030D-6E8A-4147-A177-3AD203B41FA5}">
                      <a16:colId xmlns:a16="http://schemas.microsoft.com/office/drawing/2014/main" val="20000"/>
                    </a:ext>
                  </a:extLst>
                </a:gridCol>
              </a:tblGrid>
              <a:tr h="3168352">
                <a:tc>
                  <a:txBody>
                    <a:bodyPr/>
                    <a:lstStyle/>
                    <a:p>
                      <a:pPr>
                        <a:buFont typeface="Arial" pitchFamily="34" charset="0"/>
                        <a:buNone/>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377451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951B593A-900B-E2B0-FEEA-2FF77D4DA106}"/>
              </a:ext>
            </a:extLst>
          </p:cNvPr>
          <p:cNvGraphicFramePr>
            <a:graphicFrameLocks noGrp="1"/>
          </p:cNvGraphicFramePr>
          <p:nvPr>
            <p:extLst>
              <p:ext uri="{D42A27DB-BD31-4B8C-83A1-F6EECF244321}">
                <p14:modId xmlns:p14="http://schemas.microsoft.com/office/powerpoint/2010/main" val="2804446746"/>
              </p:ext>
            </p:extLst>
          </p:nvPr>
        </p:nvGraphicFramePr>
        <p:xfrm>
          <a:off x="179512" y="1347614"/>
          <a:ext cx="8856984" cy="3168352"/>
        </p:xfrm>
        <a:graphic>
          <a:graphicData uri="http://schemas.openxmlformats.org/drawingml/2006/table">
            <a:tbl>
              <a:tblPr firstRow="1" bandRow="1">
                <a:tableStyleId>{5C22544A-7EE6-4342-B048-85BDC9FD1C3A}</a:tableStyleId>
              </a:tblPr>
              <a:tblGrid>
                <a:gridCol w="8856984">
                  <a:extLst>
                    <a:ext uri="{9D8B030D-6E8A-4147-A177-3AD203B41FA5}">
                      <a16:colId xmlns:a16="http://schemas.microsoft.com/office/drawing/2014/main" val="20000"/>
                    </a:ext>
                  </a:extLst>
                </a:gridCol>
              </a:tblGrid>
              <a:tr h="3168352">
                <a:tc>
                  <a:txBody>
                    <a:bodyPr/>
                    <a:lstStyle/>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r>
                        <a:rPr lang="en-US" sz="1200" b="1" kern="1200" dirty="0">
                          <a:solidFill>
                            <a:schemeClr val="tx1"/>
                          </a:solidFill>
                          <a:latin typeface="Helvetica Neue CE 55 Roman" pitchFamily="82" charset="0"/>
                          <a:ea typeface="+mn-ea"/>
                          <a:cs typeface="+mn-cs"/>
                        </a:rPr>
                        <a:t>DECLARATION </a:t>
                      </a:r>
                    </a:p>
                    <a:p>
                      <a:r>
                        <a:rPr lang="en-US" sz="1200" b="1" kern="1200" dirty="0">
                          <a:solidFill>
                            <a:schemeClr val="tx1"/>
                          </a:solidFill>
                          <a:latin typeface="Helvetica Neue CE 55 Roman" pitchFamily="82" charset="0"/>
                          <a:ea typeface="+mn-ea"/>
                          <a:cs typeface="+mn-cs"/>
                        </a:rPr>
                        <a:t> </a:t>
                      </a:r>
                    </a:p>
                    <a:p>
                      <a:r>
                        <a:rPr lang="en-US" sz="1200" b="1" kern="1200" dirty="0">
                          <a:solidFill>
                            <a:schemeClr val="tx1"/>
                          </a:solidFill>
                          <a:latin typeface="Helvetica Neue CE 55 Roman" pitchFamily="82" charset="0"/>
                          <a:ea typeface="+mn-ea"/>
                          <a:cs typeface="+mn-cs"/>
                          <a:sym typeface="Wingdings 2"/>
                        </a:rPr>
                        <a:t></a:t>
                      </a:r>
                      <a:r>
                        <a:rPr lang="en-US" sz="1200" b="0" kern="1200" dirty="0">
                          <a:solidFill>
                            <a:schemeClr val="tx1"/>
                          </a:solidFill>
                          <a:latin typeface="Helvetica Neue CE 55 Roman" pitchFamily="82" charset="0"/>
                          <a:ea typeface="+mn-ea"/>
                          <a:cs typeface="+mn-cs"/>
                        </a:rPr>
                        <a:t> </a:t>
                      </a:r>
                      <a:r>
                        <a:rPr lang="en-US" sz="1200" b="0" i="0" kern="1200" dirty="0">
                          <a:solidFill>
                            <a:schemeClr val="tx1"/>
                          </a:solidFill>
                          <a:latin typeface="Helvetica Neue CE 55 Roman" pitchFamily="8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kern="1200" dirty="0">
                        <a:solidFill>
                          <a:schemeClr val="tx1"/>
                        </a:solidFill>
                        <a:latin typeface="Helvetica Neue CE 55 Roman" pitchFamily="82" charset="0"/>
                        <a:ea typeface="+mn-ea"/>
                        <a:cs typeface="+mn-cs"/>
                      </a:endParaRPr>
                    </a:p>
                    <a:p>
                      <a:pPr algn="ctr"/>
                      <a:r>
                        <a:rPr lang="en-AU" sz="1200" b="1" kern="1200" dirty="0">
                          <a:solidFill>
                            <a:schemeClr val="tx1"/>
                          </a:solidFill>
                          <a:latin typeface="Helvetica Neue CE 55 Roman" pitchFamily="82" charset="0"/>
                          <a:ea typeface="+mn-ea"/>
                          <a:cs typeface="+mn-cs"/>
                        </a:rPr>
                        <a:t>-THE END- </a:t>
                      </a:r>
                      <a:endParaRPr lang="en-US" sz="1200" b="1" kern="1200" dirty="0">
                        <a:solidFill>
                          <a:schemeClr val="tx1"/>
                        </a:solidFill>
                        <a:latin typeface="Helvetica Neue CE 55 Roman" pitchFamily="8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011072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3938</TotalTime>
  <Words>870</Words>
  <Application>Microsoft Office PowerPoint</Application>
  <PresentationFormat>On-screen Show (16:9)</PresentationFormat>
  <Paragraphs>82</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Helvetica CE 55 Roman</vt:lpstr>
      <vt:lpstr>Arial</vt:lpstr>
      <vt:lpstr>Calibri</vt:lpstr>
      <vt:lpstr>Helvetica CE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416</cp:revision>
  <dcterms:created xsi:type="dcterms:W3CDTF">2006-08-16T00:00:00Z</dcterms:created>
  <dcterms:modified xsi:type="dcterms:W3CDTF">2023-11-09T03:02:37Z</dcterms:modified>
</cp:coreProperties>
</file>